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8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42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61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104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5725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145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190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96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6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40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94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56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93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75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834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18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2B25-BFDB-4EE4-8E90-096234CB2583}" type="datetimeFigureOut">
              <a:rPr lang="en-IN" smtClean="0"/>
              <a:t>05-07-2021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0F2FB8-FED3-47A0-9C76-3E3137C7CB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573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2F0FA-2E3E-43FA-80C3-0A84FBDF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035" y="3530991"/>
            <a:ext cx="8876714" cy="2504048"/>
          </a:xfrm>
        </p:spPr>
        <p:txBody>
          <a:bodyPr>
            <a:noAutofit/>
          </a:bodyPr>
          <a:lstStyle/>
          <a:p>
            <a:r>
              <a:rPr lang="en-US" sz="6000" dirty="0"/>
              <a:t>Transfer and Transmission of shares:</a:t>
            </a:r>
            <a:br>
              <a:rPr lang="en-US" sz="6000" dirty="0"/>
            </a:br>
            <a:r>
              <a:rPr lang="en-US" sz="2800" dirty="0"/>
              <a:t>(As per section 44 of the Companies Act, 2013)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3983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4F2A-6E60-42BD-8336-C0B844EC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Shares: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FAC92-6031-47EB-B032-A2BF00D1A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registered share holder passes his property or interest in shares by sale or gift to another person voluntarily, it is called transfer of shares.</a:t>
            </a:r>
          </a:p>
          <a:p>
            <a:r>
              <a:rPr lang="en-IN" dirty="0"/>
              <a:t>Section 58 (2) of the companies Act, 2013 specifically declares that the shares of a public company shall be freely transferable.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9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DACC-B66A-4291-96D3-3BE40079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relating to transfer of shares: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E78D-5515-414F-A981-01D8E40CB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 Persons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Proper document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Application should be printed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Application may be transferer or transferee.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Partly paid up shares can be transfer.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certificate issued with in two months.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Directors can be refuse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Confidential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819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FBEA-56F9-4C5F-9F32-07E8CEC1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Directors to refuse to transfer: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1F5A-162B-4544-B20B-D4CFA511B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incomplete information</a:t>
            </a:r>
          </a:p>
          <a:p>
            <a:r>
              <a:rPr lang="en-US" dirty="0"/>
              <a:t>When the partly paid up shares</a:t>
            </a:r>
          </a:p>
          <a:p>
            <a:r>
              <a:rPr lang="en-US" dirty="0"/>
              <a:t>When transferred to minor</a:t>
            </a:r>
          </a:p>
          <a:p>
            <a:r>
              <a:rPr lang="en-US" dirty="0"/>
              <a:t>When transferred to unsound mind person</a:t>
            </a:r>
          </a:p>
          <a:p>
            <a:r>
              <a:rPr lang="en-US" dirty="0"/>
              <a:t>When the transfer debtors of the company</a:t>
            </a:r>
          </a:p>
          <a:p>
            <a:r>
              <a:rPr lang="en-US" dirty="0"/>
              <a:t>When there is an outstanding call money.</a:t>
            </a:r>
          </a:p>
          <a:p>
            <a:r>
              <a:rPr lang="en-US" dirty="0"/>
              <a:t>When forcefully transferred.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291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BA1DD-76F4-445C-A02E-09E73E9A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of Shares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FDCDE-2F96-437D-8353-6F613A289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means the passing of property in shares by the operation, of law, and not by the original owner, on the happening of such event as death, insolvency or lunacy of a shareholder, to his legal representative.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456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4132-1CDC-4DCD-8B87-8C7F4AF1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53FF-06CA-449C-9166-E2CD7CF99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operation of law</a:t>
            </a:r>
          </a:p>
          <a:p>
            <a:r>
              <a:rPr lang="en-US" dirty="0"/>
              <a:t>Only by death, insolvency or lunacy</a:t>
            </a:r>
          </a:p>
          <a:p>
            <a:r>
              <a:rPr lang="en-US" dirty="0"/>
              <a:t>Transfer only legal representatives</a:t>
            </a:r>
          </a:p>
          <a:p>
            <a:r>
              <a:rPr lang="en-US" dirty="0"/>
              <a:t>Voluntary assignment</a:t>
            </a:r>
          </a:p>
          <a:p>
            <a:r>
              <a:rPr lang="en-US" dirty="0"/>
              <a:t>No consideration</a:t>
            </a:r>
          </a:p>
          <a:p>
            <a:r>
              <a:rPr lang="en-US"/>
              <a:t>No stamp duty</a:t>
            </a:r>
          </a:p>
          <a:p>
            <a:pPr marL="0" indent="0">
              <a:buNone/>
            </a:pP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388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3634-E7AF-4BBB-A8EB-6FBF1EB9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Transfer and Transmission of shares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B59AA0-30B3-480C-A0A9-53F377619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836626"/>
              </p:ext>
            </p:extLst>
          </p:nvPr>
        </p:nvGraphicFramePr>
        <p:xfrm>
          <a:off x="2166425" y="2133598"/>
          <a:ext cx="9338188" cy="4106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9094">
                  <a:extLst>
                    <a:ext uri="{9D8B030D-6E8A-4147-A177-3AD203B41FA5}">
                      <a16:colId xmlns:a16="http://schemas.microsoft.com/office/drawing/2014/main" val="409113108"/>
                    </a:ext>
                  </a:extLst>
                </a:gridCol>
                <a:gridCol w="4669094">
                  <a:extLst>
                    <a:ext uri="{9D8B030D-6E8A-4147-A177-3AD203B41FA5}">
                      <a16:colId xmlns:a16="http://schemas.microsoft.com/office/drawing/2014/main" val="2383072412"/>
                    </a:ext>
                  </a:extLst>
                </a:gridCol>
              </a:tblGrid>
              <a:tr h="638517">
                <a:tc>
                  <a:txBody>
                    <a:bodyPr/>
                    <a:lstStyle/>
                    <a:p>
                      <a:r>
                        <a:rPr lang="en-US" dirty="0"/>
                        <a:t>Transfer of shares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Transmission of shares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30734"/>
                  </a:ext>
                </a:extLst>
              </a:tr>
              <a:tr h="638517">
                <a:tc>
                  <a:txBody>
                    <a:bodyPr/>
                    <a:lstStyle/>
                    <a:p>
                      <a:r>
                        <a:rPr lang="en-US" dirty="0"/>
                        <a:t>It is voluntary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as per operation of law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2963"/>
                  </a:ext>
                </a:extLst>
              </a:tr>
              <a:tr h="638517">
                <a:tc>
                  <a:txBody>
                    <a:bodyPr/>
                    <a:lstStyle/>
                    <a:p>
                      <a:r>
                        <a:rPr lang="en-US" dirty="0"/>
                        <a:t>Transfer of shares are general and common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But it takes place under special condition like death, lunacy or insolvency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730777"/>
                  </a:ext>
                </a:extLst>
              </a:tr>
              <a:tr h="638517">
                <a:tc>
                  <a:txBody>
                    <a:bodyPr/>
                    <a:lstStyle/>
                    <a:p>
                      <a:r>
                        <a:rPr lang="en-US" dirty="0"/>
                        <a:t>Adequate and valid consideration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consideration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2115"/>
                  </a:ext>
                </a:extLst>
              </a:tr>
              <a:tr h="638517">
                <a:tc>
                  <a:txBody>
                    <a:bodyPr/>
                    <a:lstStyle/>
                    <a:p>
                      <a:r>
                        <a:rPr lang="en-US" dirty="0"/>
                        <a:t>Stamp duty is must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stamp duty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398003"/>
                  </a:ext>
                </a:extLst>
              </a:tr>
              <a:tr h="638517">
                <a:tc>
                  <a:txBody>
                    <a:bodyPr/>
                    <a:lstStyle/>
                    <a:p>
                      <a:r>
                        <a:rPr lang="en-US" dirty="0"/>
                        <a:t>Can transfer to any person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Transmission </a:t>
                      </a:r>
                      <a:r>
                        <a:rPr lang="en-US"/>
                        <a:t>to particular party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76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4899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302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Wisp</vt:lpstr>
      <vt:lpstr>Transfer and Transmission of shares: (As per section 44 of the Companies Act, 2013)</vt:lpstr>
      <vt:lpstr>Transfer of Shares: </vt:lpstr>
      <vt:lpstr>Rules relating to transfer of shares:</vt:lpstr>
      <vt:lpstr>Powers of the Directors to refuse to transfer:</vt:lpstr>
      <vt:lpstr>Transmission of Shares</vt:lpstr>
      <vt:lpstr>Features:</vt:lpstr>
      <vt:lpstr>Difference between Transfer and Transmission of shares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and Transmission of shares: (As per section 44 of the Companies Act, 2013)</dc:title>
  <dc:creator>user</dc:creator>
  <cp:lastModifiedBy>user</cp:lastModifiedBy>
  <cp:revision>6</cp:revision>
  <dcterms:created xsi:type="dcterms:W3CDTF">2021-06-26T14:29:11Z</dcterms:created>
  <dcterms:modified xsi:type="dcterms:W3CDTF">2021-07-05T14:30:05Z</dcterms:modified>
</cp:coreProperties>
</file>